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7" r:id="rId2"/>
    <p:sldId id="268" r:id="rId3"/>
    <p:sldId id="269" r:id="rId4"/>
    <p:sldId id="270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94" autoAdjust="0"/>
    <p:restoredTop sz="94660"/>
  </p:normalViewPr>
  <p:slideViewPr>
    <p:cSldViewPr>
      <p:cViewPr>
        <p:scale>
          <a:sx n="70" d="100"/>
          <a:sy n="70" d="100"/>
        </p:scale>
        <p:origin x="-141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B98B5-920E-429F-85E8-DE60564A7530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5B1A2-875D-4BC7-B099-2DEA34007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97485-2758-4D79-89BC-06C27930DFC1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97877-639F-4CD0-87E2-4FDB6E11D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4AB78-2942-4844-988A-8B57E8D30098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FB13-0AAA-4CF6-B713-A759EAA1A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6A33E-594C-423C-B01C-266B5541D27E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B4DC-9AC6-460C-8E40-54837A1A7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EF71-11B8-4351-94BC-B27B3B966EFB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E022C-E6A0-4FFF-824B-55D8D6122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81E21-DD5B-4F4B-8F22-DDC08FF26EE7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FD3B8-0980-4998-8C77-5E288185D1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AB2D-8ED0-41D8-92D0-9B1253D383C9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A626-9462-40A9-905B-AF6251E48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7971E-1C9F-4B62-A9B3-2937C3A3F3AF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09B6A-EB76-4E71-9956-F2C7EEB32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24A4B-0579-4C1E-ADE3-55C4DAD7E37B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358F6-C309-4F08-A017-8507C9A41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B1326-5E78-4ABF-B513-08B00B2607A3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DA20B-E11B-4EDE-8D91-AD96DE5500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B560D7-1147-48D9-9BB8-1EA24F8E307A}" type="datetimeFigureOut">
              <a:rPr lang="ru-RU"/>
              <a:pPr>
                <a:defRPr/>
              </a:pPr>
              <a:t>11.06.2014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D46A3-E13B-492B-813C-BAF166B715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51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52" r:id="rId8"/>
    <p:sldLayoutId id="2147483849" r:id="rId9"/>
    <p:sldLayoutId id="214748385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908050"/>
            <a:ext cx="9144000" cy="5949950"/>
          </a:xfrm>
        </p:spPr>
        <p:txBody>
          <a:bodyPr lIns="91440" rIns="91440" bIns="45720" anchor="ctr"/>
          <a:lstStyle/>
          <a:p>
            <a:pPr algn="ctr" eaLnBrk="1" hangingPunct="1"/>
            <a:r>
              <a:rPr lang="ru-RU" sz="46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Институт предпринимательской деятельности</a:t>
            </a:r>
            <a:r>
              <a:rPr lang="ru-RU" sz="4600" b="1" dirty="0" smtClean="0">
                <a:latin typeface="Times New Roman" pitchFamily="18" charset="0"/>
              </a:rPr>
              <a:t> </a:t>
            </a:r>
            <a:br>
              <a:rPr lang="ru-RU" sz="4600" b="1" dirty="0" smtClean="0">
                <a:latin typeface="Times New Roman" pitchFamily="18" charset="0"/>
              </a:rPr>
            </a:br>
            <a:r>
              <a:rPr lang="ru-RU" sz="4600" b="1" dirty="0" smtClean="0">
                <a:latin typeface="Times New Roman" pitchFamily="18" charset="0"/>
              </a:rPr>
              <a:t/>
            </a:r>
            <a:br>
              <a:rPr lang="ru-RU" sz="4600" b="1" dirty="0" smtClean="0">
                <a:latin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</a:rPr>
              <a:t>РАЗРАБОТКА ПРОГРАММЫ КОРПОРАТИВНОГО ВОЛОНТЕРСТВА AMWAY:</a:t>
            </a:r>
            <a:r>
              <a:rPr lang="ru-RU" sz="2800" dirty="0" smtClean="0">
                <a:latin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</a:rPr>
              <a:t>КАК СДЕЛАТЬ ЭФФЕКТИВНО </a:t>
            </a:r>
            <a:br>
              <a:rPr lang="ru-RU" sz="2800" b="1" dirty="0" smtClean="0">
                <a:latin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</a:rPr>
              <a:t>ДЛЯ КОМПАНИИ И ОБЩЕСТВА</a:t>
            </a:r>
            <a:r>
              <a:rPr lang="ru-RU" sz="2800" dirty="0" smtClean="0">
                <a:latin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4600" dirty="0" smtClean="0"/>
              <a:t/>
            </a:r>
            <a:br>
              <a:rPr lang="ru-RU" sz="4600" dirty="0" smtClean="0"/>
            </a:br>
            <a:r>
              <a:rPr lang="ru-RU" sz="2000" dirty="0" smtClean="0">
                <a:latin typeface="Times New Roman" pitchFamily="18" charset="0"/>
              </a:rPr>
              <a:t>Исполнители:</a:t>
            </a:r>
            <a:r>
              <a:rPr lang="ru-RU" sz="2900" dirty="0" smtClean="0">
                <a:latin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</a:rPr>
              <a:t>Протько</a:t>
            </a:r>
            <a:r>
              <a:rPr lang="ru-RU" sz="1800" dirty="0" smtClean="0">
                <a:latin typeface="Times New Roman" pitchFamily="18" charset="0"/>
              </a:rPr>
              <a:t> Андрей, Петров Константин</a:t>
            </a:r>
            <a:r>
              <a:rPr lang="ru-RU" sz="2900" dirty="0" smtClean="0">
                <a:latin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Руководитель: Косова Ангелина Леонидовна</a:t>
            </a:r>
            <a:r>
              <a:rPr lang="ru-RU" sz="2500" dirty="0" smtClean="0">
                <a:latin typeface="Times New Roman" pitchFamily="18" charset="0"/>
              </a:rPr>
              <a:t/>
            </a:r>
            <a:br>
              <a:rPr lang="ru-RU" sz="2500" dirty="0" smtClean="0">
                <a:latin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</a:rPr>
              <a:t/>
            </a:r>
            <a:br>
              <a:rPr lang="ru-RU" sz="2500" dirty="0" smtClean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Минск, Беларусь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0"/>
            <a:ext cx="7286644" cy="620713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молодых просветителей «Общественный выбор: связь политики, экономики и культуры», 2014</a:t>
            </a: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Рисунок 7" descr="userpi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Рисунок 6" descr="flag_wr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495300" indent="-495300" algn="ctr" eaLnBrk="1" hangingPunct="1">
              <a:buFont typeface="Wingdings 2" pitchFamily="18" charset="2"/>
              <a:buNone/>
            </a:pP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Этап 4 – Оценка программы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(определение показателей результативности проекта):</a:t>
            </a:r>
          </a:p>
          <a:p>
            <a:pPr marL="495300" indent="-495300" algn="ctr" eaLnBrk="1" hangingPunct="1">
              <a:buFont typeface="Wingdings 2" pitchFamily="18" charset="2"/>
              <a:buNone/>
            </a:pPr>
            <a:endParaRPr lang="ru-RU" sz="350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buFontTx/>
              <a:buNone/>
            </a:pPr>
            <a:r>
              <a:rPr lang="ru-RU" sz="2400" smtClean="0">
                <a:latin typeface="Times New Roman" pitchFamily="18" charset="0"/>
              </a:rPr>
              <a:t>1. Количество действующих волонтеров  </a:t>
            </a:r>
            <a:r>
              <a:rPr lang="en-US" sz="2400" smtClean="0">
                <a:latin typeface="Times New Roman" pitchFamily="18" charset="0"/>
              </a:rPr>
              <a:t>(</a:t>
            </a:r>
            <a:r>
              <a:rPr lang="en-US" sz="2400" i="1" smtClean="0">
                <a:latin typeface="Times New Roman" pitchFamily="18" charset="0"/>
              </a:rPr>
              <a:t>n</a:t>
            </a:r>
            <a:r>
              <a:rPr lang="en-US" sz="2400" smtClean="0">
                <a:latin typeface="Times New Roman" pitchFamily="18" charset="0"/>
              </a:rPr>
              <a:t>)</a:t>
            </a:r>
            <a:r>
              <a:rPr lang="ru-RU" sz="2400" smtClean="0">
                <a:latin typeface="Times New Roman" pitchFamily="18" charset="0"/>
              </a:rPr>
              <a:t>.</a:t>
            </a:r>
          </a:p>
          <a:p>
            <a:pPr marL="495300" indent="-495300" eaLnBrk="1" hangingPunct="1">
              <a:buFontTx/>
              <a:buNone/>
            </a:pPr>
            <a:r>
              <a:rPr lang="ru-RU" sz="2400" smtClean="0">
                <a:latin typeface="Times New Roman" pitchFamily="18" charset="0"/>
              </a:rPr>
              <a:t>2. Количество привлеченных волонтеров в рамках программы «Большой Год»</a:t>
            </a:r>
            <a:r>
              <a:rPr lang="en-US" sz="2400" smtClean="0">
                <a:latin typeface="Times New Roman" pitchFamily="18" charset="0"/>
              </a:rPr>
              <a:t> (</a:t>
            </a:r>
            <a:r>
              <a:rPr lang="en-US" sz="2400" i="1" smtClean="0">
                <a:latin typeface="Times New Roman" pitchFamily="18" charset="0"/>
              </a:rPr>
              <a:t>n</a:t>
            </a:r>
            <a:r>
              <a:rPr lang="en-US" sz="1600" i="1" smtClean="0">
                <a:latin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</a:rPr>
              <a:t>)</a:t>
            </a:r>
            <a:r>
              <a:rPr lang="ru-RU" sz="2400" smtClean="0">
                <a:latin typeface="Times New Roman" pitchFamily="18" charset="0"/>
              </a:rPr>
              <a:t>.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</a:rPr>
              <a:t>3. Доля привлеченных волонтеров в рамках программы «Большой Год»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</a:rPr>
              <a:t>к общему количеству волонтеров компании (</a:t>
            </a:r>
            <a:r>
              <a:rPr lang="en-US" sz="2400" smtClean="0">
                <a:latin typeface="Times New Roman" pitchFamily="18" charset="0"/>
              </a:rPr>
              <a:t>k</a:t>
            </a:r>
            <a:r>
              <a:rPr lang="en-US" sz="1600" smtClean="0">
                <a:latin typeface="Times New Roman" pitchFamily="18" charset="0"/>
              </a:rPr>
              <a:t>y</a:t>
            </a:r>
            <a:r>
              <a:rPr lang="ru-RU" sz="2400" smtClean="0">
                <a:latin typeface="Times New Roman" pitchFamily="18" charset="0"/>
              </a:rPr>
              <a:t>):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3500" smtClean="0">
                <a:latin typeface="Times New Roman" pitchFamily="18" charset="0"/>
              </a:rPr>
              <a:t> 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200" smtClean="0">
                <a:latin typeface="Times New Roman" pitchFamily="18" charset="0"/>
              </a:rPr>
              <a:t>     где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en-US" sz="1800" smtClean="0">
                <a:latin typeface="Times New Roman" pitchFamily="18" charset="0"/>
              </a:rPr>
              <a:t> </a:t>
            </a:r>
            <a:r>
              <a:rPr lang="ru-RU" sz="1800" smtClean="0">
                <a:latin typeface="Times New Roman" pitchFamily="18" charset="0"/>
              </a:rPr>
              <a:t>  </a:t>
            </a:r>
            <a:r>
              <a:rPr lang="en-US" sz="1800" i="1" smtClean="0">
                <a:latin typeface="Times New Roman" pitchFamily="18" charset="0"/>
              </a:rPr>
              <a:t>n</a:t>
            </a:r>
            <a:r>
              <a:rPr lang="en-US" sz="1400" i="1" smtClean="0">
                <a:latin typeface="Times New Roman" pitchFamily="18" charset="0"/>
              </a:rPr>
              <a:t>o</a:t>
            </a:r>
            <a:r>
              <a:rPr lang="en-US" sz="1800" smtClean="0">
                <a:latin typeface="Times New Roman" pitchFamily="18" charset="0"/>
              </a:rPr>
              <a:t> </a:t>
            </a:r>
            <a:r>
              <a:rPr lang="ru-RU" sz="1800" smtClean="0">
                <a:latin typeface="Times New Roman" pitchFamily="18" charset="0"/>
              </a:rPr>
              <a:t>- количество привлеченных волонтеров в рамках программы «Большой Год»</a:t>
            </a:r>
            <a:r>
              <a:rPr lang="en-US" sz="1800" smtClean="0">
                <a:latin typeface="Times New Roman" pitchFamily="18" charset="0"/>
              </a:rPr>
              <a:t> </a:t>
            </a:r>
            <a:r>
              <a:rPr lang="ru-RU" sz="1800" smtClean="0">
                <a:latin typeface="Times New Roman" pitchFamily="18" charset="0"/>
              </a:rPr>
              <a:t>; 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1800" smtClean="0">
                <a:latin typeface="Times New Roman" pitchFamily="18" charset="0"/>
              </a:rPr>
              <a:t>    </a:t>
            </a:r>
            <a:r>
              <a:rPr lang="en-US" sz="1800" i="1" smtClean="0">
                <a:latin typeface="Times New Roman" pitchFamily="18" charset="0"/>
              </a:rPr>
              <a:t>n</a:t>
            </a:r>
            <a:r>
              <a:rPr lang="en-US" sz="1800" smtClean="0">
                <a:latin typeface="Times New Roman" pitchFamily="18" charset="0"/>
              </a:rPr>
              <a:t>  - </a:t>
            </a:r>
            <a:r>
              <a:rPr lang="ru-RU" sz="1800" smtClean="0">
                <a:latin typeface="Times New Roman" pitchFamily="18" charset="0"/>
              </a:rPr>
              <a:t>общее количество волонтеров компании.</a:t>
            </a:r>
          </a:p>
          <a:p>
            <a:pPr marL="495300" indent="-495300" eaLnBrk="1" hangingPunct="1">
              <a:buFont typeface="Wingdings 2" pitchFamily="18" charset="2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 algn="ctr"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4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36875" name="Рисунок 6" descr="flag_wr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Рисунок 7" descr="userpic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72" name="Object 7"/>
          <p:cNvGraphicFramePr>
            <a:graphicFrameLocks noChangeAspect="1"/>
          </p:cNvGraphicFramePr>
          <p:nvPr/>
        </p:nvGraphicFramePr>
        <p:xfrm>
          <a:off x="2555875" y="4508500"/>
          <a:ext cx="2233613" cy="954088"/>
        </p:xfrm>
        <a:graphic>
          <a:graphicData uri="http://schemas.openxmlformats.org/presentationml/2006/ole">
            <p:oleObj spid="_x0000_s36872" name="Формула" r:id="rId5" imgW="9144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b="1" dirty="0" smtClean="0">
                <a:latin typeface="Times New Roman" pitchFamily="18" charset="0"/>
              </a:rPr>
              <a:t>Оценка необходимых и требующихся ресурсов</a:t>
            </a:r>
          </a:p>
          <a:p>
            <a:pPr eaLnBrk="1" hangingPunct="1">
              <a:buFont typeface="Wingdings 2" pitchFamily="18" charset="2"/>
              <a:buNone/>
            </a:pPr>
            <a:endParaRPr lang="ru-RU" i="1" dirty="0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</a:rPr>
              <a:t>Сроки реализации </a:t>
            </a:r>
            <a:r>
              <a:rPr lang="ru-RU" dirty="0" smtClean="0">
                <a:latin typeface="Times New Roman" pitchFamily="18" charset="0"/>
              </a:rPr>
              <a:t>– один календарный год.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</a:rPr>
              <a:t>Персонал</a:t>
            </a:r>
            <a:r>
              <a:rPr lang="ru-RU" dirty="0" smtClean="0">
                <a:latin typeface="Times New Roman" pitchFamily="18" charset="0"/>
              </a:rPr>
              <a:t> – 4 человека.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</a:rPr>
              <a:t>Материалы</a:t>
            </a:r>
            <a:r>
              <a:rPr lang="ru-RU" dirty="0" smtClean="0">
                <a:latin typeface="Times New Roman" pitchFamily="18" charset="0"/>
              </a:rPr>
              <a:t> – нормативно-правовая информационная база, методические рекомендации, сайт, электронная регистрация.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</a:rPr>
              <a:t>Оборудование</a:t>
            </a:r>
            <a:r>
              <a:rPr lang="ru-RU" dirty="0" smtClean="0">
                <a:latin typeface="Times New Roman" pitchFamily="18" charset="0"/>
              </a:rPr>
              <a:t> – оргтехника.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</a:rPr>
              <a:t>Финансовые ресурсы</a:t>
            </a:r>
            <a:r>
              <a:rPr lang="ru-RU" dirty="0" smtClean="0">
                <a:latin typeface="Times New Roman" pitchFamily="18" charset="0"/>
              </a:rPr>
              <a:t> – расходы на:</a:t>
            </a:r>
          </a:p>
          <a:p>
            <a:pPr eaLnBrk="1" hangingPunct="1">
              <a:buNone/>
            </a:pPr>
            <a:r>
              <a:rPr lang="ru-RU" dirty="0" smtClean="0">
                <a:latin typeface="Times New Roman" pitchFamily="18" charset="0"/>
              </a:rPr>
              <a:t>                                       12 </a:t>
            </a:r>
            <a:r>
              <a:rPr lang="ru-RU" sz="2400" dirty="0" smtClean="0">
                <a:latin typeface="Times New Roman" pitchFamily="18" charset="0"/>
              </a:rPr>
              <a:t>подарочных комплектов продукции   </a:t>
            </a:r>
          </a:p>
          <a:p>
            <a:pPr eaLnBrk="1" hangingPunct="1"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компании для победителей </a:t>
            </a:r>
          </a:p>
          <a:p>
            <a:pPr eaLnBrk="1" hangingPunct="1"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«Волонтер Месяца»;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специальные призы для ТОП-10;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стипендию </a:t>
            </a:r>
            <a:r>
              <a:rPr lang="en-US" sz="2400" dirty="0" smtClean="0">
                <a:latin typeface="Times New Roman" pitchFamily="18" charset="0"/>
              </a:rPr>
              <a:t>Amway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Международной студенческой школе молодых просветителей «Общественный выбор: связь политики, экономики и культуры», 2014</a:t>
            </a:r>
          </a:p>
        </p:txBody>
      </p:sp>
      <p:pic>
        <p:nvPicPr>
          <p:cNvPr id="37891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Содержимое 2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b="1" smtClean="0">
                <a:latin typeface="Times New Roman" pitchFamily="18" charset="0"/>
              </a:rPr>
              <a:t>Основные результаты программы «Большой Год»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i="1" smtClean="0"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i="1" smtClean="0">
                <a:latin typeface="Times New Roman" pitchFamily="18" charset="0"/>
              </a:rPr>
              <a:t>Формирование нового образа жизни: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i="1" smtClean="0">
                <a:latin typeface="Times New Roman" pitchFamily="18" charset="0"/>
              </a:rPr>
              <a:t>общение, поведение, мышление, увлечение</a:t>
            </a:r>
            <a:r>
              <a:rPr lang="ru-RU" sz="2400" smtClean="0">
                <a:latin typeface="Times New Roman" pitchFamily="18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ru-RU" i="1" smtClean="0">
              <a:latin typeface="Times New Roman" pitchFamily="18" charset="0"/>
            </a:endParaRPr>
          </a:p>
          <a:p>
            <a:pPr eaLnBrk="1" hangingPunct="1"/>
            <a:r>
              <a:rPr lang="ru-RU" sz="2400" smtClean="0">
                <a:latin typeface="Times New Roman" pitchFamily="18" charset="0"/>
              </a:rPr>
              <a:t>развитие волонтерского движения и привлечение новых людей к </a:t>
            </a:r>
            <a:r>
              <a:rPr lang="en-US" sz="2400" smtClean="0">
                <a:latin typeface="Times New Roman" pitchFamily="18" charset="0"/>
              </a:rPr>
              <a:t>Amway</a:t>
            </a:r>
            <a:r>
              <a:rPr lang="ru-RU" sz="2400" smtClean="0">
                <a:latin typeface="Times New Roman" pitchFamily="18" charset="0"/>
              </a:rPr>
              <a:t>; </a:t>
            </a:r>
          </a:p>
          <a:p>
            <a:pPr eaLnBrk="1" hangingPunct="1"/>
            <a:r>
              <a:rPr lang="ru-RU" sz="2400" smtClean="0">
                <a:latin typeface="Times New Roman" pitchFamily="18" charset="0"/>
              </a:rPr>
              <a:t>поиск новых идей для компании </a:t>
            </a:r>
            <a:r>
              <a:rPr lang="en-US" sz="2400" smtClean="0">
                <a:latin typeface="Times New Roman" pitchFamily="18" charset="0"/>
              </a:rPr>
              <a:t>Amway</a:t>
            </a:r>
            <a:r>
              <a:rPr lang="ru-RU" sz="2400" smtClean="0">
                <a:latin typeface="Times New Roman" pitchFamily="18" charset="0"/>
              </a:rPr>
              <a:t>; </a:t>
            </a:r>
          </a:p>
          <a:p>
            <a:pPr eaLnBrk="1" hangingPunct="1"/>
            <a:r>
              <a:rPr lang="ru-RU" sz="2400" smtClean="0">
                <a:latin typeface="Times New Roman" pitchFamily="18" charset="0"/>
              </a:rPr>
              <a:t>формирование общественного мнения о компании в обществе; </a:t>
            </a:r>
          </a:p>
          <a:p>
            <a:pPr eaLnBrk="1" hangingPunct="1"/>
            <a:r>
              <a:rPr lang="ru-RU" sz="2400" smtClean="0">
                <a:latin typeface="Times New Roman" pitchFamily="18" charset="0"/>
              </a:rPr>
              <a:t>распространение информации об </a:t>
            </a:r>
            <a:r>
              <a:rPr lang="en-US" sz="2400" smtClean="0">
                <a:latin typeface="Times New Roman" pitchFamily="18" charset="0"/>
              </a:rPr>
              <a:t>Amway</a:t>
            </a:r>
            <a:r>
              <a:rPr lang="ru-RU" sz="2400" smtClean="0">
                <a:latin typeface="Times New Roman" pitchFamily="18" charset="0"/>
              </a:rPr>
              <a:t> в личном общении с людьми.</a:t>
            </a:r>
          </a:p>
        </p:txBody>
      </p:sp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38915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b="1" dirty="0" smtClean="0">
                <a:latin typeface="Times New Roman" pitchFamily="18" charset="0"/>
              </a:rPr>
              <a:t>Уникальность программы «Большой Год»</a:t>
            </a:r>
          </a:p>
          <a:p>
            <a:pPr eaLnBrk="1" hangingPunct="1">
              <a:buFont typeface="Wingdings 2" pitchFamily="18" charset="2"/>
              <a:buNone/>
            </a:pPr>
            <a:endParaRPr lang="ru-RU" i="1" dirty="0" smtClean="0"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«Большой Год» полностью соответствует корпоративным ценностям </a:t>
            </a:r>
            <a:r>
              <a:rPr lang="en-US" sz="2400" dirty="0" smtClean="0">
                <a:latin typeface="Times New Roman" pitchFamily="18" charset="0"/>
              </a:rPr>
              <a:t>Amway</a:t>
            </a:r>
            <a:r>
              <a:rPr lang="ru-RU" sz="2400" dirty="0" smtClean="0">
                <a:latin typeface="Times New Roman" pitchFamily="18" charset="0"/>
              </a:rPr>
              <a:t>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может охватывать различные виды волонтерской деятельности (поскольку подготовка в учреждениях высшего образования осуществляется по различным направлениям,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специальностям и специализациям),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 предоставляет возможность ее повторения.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Новые волонтеры приобретают умения и навыки также от тех, кому они оказывают помощь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39939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40963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200" b="1" smtClean="0">
                <a:latin typeface="Times New Roman" pitchFamily="18" charset="0"/>
              </a:rPr>
              <a:t>«Большой Год»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</a:rPr>
              <a:t>«Большой Год» – это название нашей программы. Суть её заключается в том, чтобы непрерывно сотни и тысячи наших волонтеров могли помогать людям в течении всего года. И делать это тогда, когда им будет удобно и по мере их сил. 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</a:rPr>
              <a:t>«Большой» означает, что в этом году будет сделано много добрый дел, которые станут значимыми для тех, кому мы смогли помочь. 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13315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smtClean="0">
                <a:latin typeface="Times New Roman" pitchFamily="18" charset="0"/>
              </a:rPr>
              <a:t>Обоснование программы «Большой Год»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ru-RU" dirty="0" smtClean="0">
                <a:latin typeface="Times New Roman" pitchFamily="18" charset="0"/>
              </a:rPr>
              <a:t>Идея заключается в том, чтобы проводить «Большой Год» в виде игры-соревнования. Люди независимо от возраста, расы, пола и вероисповеданий, всех званий и профессий, небезразличные к чужим проблемам и готовые оказать помощь, могут зарегистрироваться в данном мероприятии на сайте компании ООО «</a:t>
            </a:r>
            <a:r>
              <a:rPr lang="ru-RU" dirty="0" err="1" smtClean="0">
                <a:latin typeface="Times New Roman" pitchFamily="18" charset="0"/>
              </a:rPr>
              <a:t>Эмвей</a:t>
            </a:r>
            <a:r>
              <a:rPr lang="ru-RU" dirty="0" smtClean="0">
                <a:latin typeface="Times New Roman" pitchFamily="18" charset="0"/>
              </a:rPr>
              <a:t> Беларусь» и приносить пользу вместе с нами.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dirty="0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14339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smtClean="0">
                <a:latin typeface="Times New Roman" pitchFamily="18" charset="0"/>
              </a:rPr>
              <a:t>Цель программы «Большой Год»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любая полезная деятельность во благо общества и компании </a:t>
            </a:r>
            <a:r>
              <a:rPr lang="en-US" sz="2400" dirty="0" smtClean="0">
                <a:latin typeface="Times New Roman" pitchFamily="18" charset="0"/>
              </a:rPr>
              <a:t>Amway</a:t>
            </a:r>
            <a:endParaRPr lang="ru-RU" sz="2400" dirty="0" smtClean="0"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3200" b="1" dirty="0" smtClean="0"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smtClean="0">
                <a:latin typeface="Times New Roman" pitchFamily="18" charset="0"/>
              </a:rPr>
              <a:t>Задачи программы «Большой Год»</a:t>
            </a:r>
          </a:p>
          <a:p>
            <a:pPr algn="just" eaLnBrk="1" hangingPunct="1">
              <a:buFontTx/>
              <a:buChar char="-"/>
            </a:pPr>
            <a:r>
              <a:rPr lang="ru-RU" sz="2400" dirty="0" smtClean="0">
                <a:latin typeface="Times New Roman" pitchFamily="18" charset="0"/>
              </a:rPr>
              <a:t>привлечение потенциальных людей к развитию волонтерского движения;</a:t>
            </a:r>
          </a:p>
          <a:p>
            <a:pPr algn="just" eaLnBrk="1" hangingPunct="1">
              <a:buFontTx/>
              <a:buChar char="-"/>
            </a:pPr>
            <a:r>
              <a:rPr lang="ru-RU" sz="2400" dirty="0" smtClean="0">
                <a:latin typeface="Times New Roman" pitchFamily="18" charset="0"/>
              </a:rPr>
              <a:t>оказание помощи социальным категориям граждан (престарелые, беспризорные дети, молодёжь и студенты, бездомные, люди с ограниченными возможностями (инвалиды), мигранты, беженцы, бывшие заключённые и другие);</a:t>
            </a:r>
          </a:p>
          <a:p>
            <a:pPr algn="just" eaLnBrk="1" hangingPunct="1">
              <a:buFontTx/>
              <a:buChar char="-"/>
            </a:pPr>
            <a:r>
              <a:rPr lang="ru-RU" sz="2400" dirty="0" smtClean="0">
                <a:latin typeface="Times New Roman" pitchFamily="18" charset="0"/>
              </a:rPr>
              <a:t>позиционирование компании </a:t>
            </a:r>
            <a:r>
              <a:rPr lang="en-US" sz="2400" dirty="0" smtClean="0">
                <a:latin typeface="Times New Roman" pitchFamily="18" charset="0"/>
              </a:rPr>
              <a:t>Amway</a:t>
            </a:r>
            <a:r>
              <a:rPr lang="ru-RU" sz="2400" dirty="0" smtClean="0">
                <a:latin typeface="Times New Roman" pitchFamily="18" charset="0"/>
              </a:rPr>
              <a:t> как лидера в мировом волонтерском движении.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15363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800" b="1" smtClean="0">
                <a:latin typeface="Times New Roman" pitchFamily="18" charset="0"/>
              </a:rPr>
              <a:t>Характеристика целевой аудитории программы «Большой Год»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mtClean="0"/>
          </a:p>
          <a:p>
            <a:pPr algn="just"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16387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773" name="Group 29"/>
          <p:cNvGraphicFramePr>
            <a:graphicFrameLocks noGrp="1"/>
          </p:cNvGraphicFramePr>
          <p:nvPr/>
        </p:nvGraphicFramePr>
        <p:xfrm>
          <a:off x="0" y="1714488"/>
          <a:ext cx="9144000" cy="5000660"/>
        </p:xfrm>
        <a:graphic>
          <a:graphicData uri="http://schemas.openxmlformats.org/drawingml/2006/table">
            <a:tbl>
              <a:tblPr/>
              <a:tblGrid>
                <a:gridCol w="4140200"/>
                <a:gridCol w="5003800"/>
              </a:tblGrid>
              <a:tr h="5000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ЭТО МЫ – СТУДЕНТЫ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молодые, сильные, активные, которые готовы помогать и познавать мир, учиться и набираться практического опыта в общении с людьми и формировать свой статус.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Предполагаемый возраст целевой аудитории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18-25 лет.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Период реализации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один календарный год.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Географический охват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учреждения высшего образования, расположенные на территории Республики Беларусь.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397" name="Picture 14" descr="http://propozitiv.ru/wp-content/uploads/2011/01/1264577919_b0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989138"/>
            <a:ext cx="40671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711200"/>
          </a:xfrm>
        </p:spPr>
        <p:txBody>
          <a:bodyPr lIns="91440" rIns="91440" bIns="45720" anchor="ctr"/>
          <a:lstStyle/>
          <a:p>
            <a:pPr algn="ctr" eaLnBrk="1" hangingPunct="1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Пошаговая методика реализации </a:t>
            </a:r>
            <a:b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программы «Большой Год»</a:t>
            </a: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0"/>
            <a:ext cx="6804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sp>
        <p:nvSpPr>
          <p:cNvPr id="17411" name="Rectangle 17"/>
          <p:cNvSpPr>
            <a:spLocks noChangeArrowheads="1"/>
          </p:cNvSpPr>
          <p:nvPr/>
        </p:nvSpPr>
        <p:spPr bwMode="auto">
          <a:xfrm>
            <a:off x="468313" y="1557338"/>
            <a:ext cx="820737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Times New Roman" pitchFamily="18" charset="0"/>
              </a:rPr>
              <a:t>Этап 1 - Подготовительный</a:t>
            </a:r>
          </a:p>
        </p:txBody>
      </p:sp>
      <p:sp>
        <p:nvSpPr>
          <p:cNvPr id="17412" name="Rectangle 21"/>
          <p:cNvSpPr>
            <a:spLocks noChangeArrowheads="1"/>
          </p:cNvSpPr>
          <p:nvPr/>
        </p:nvSpPr>
        <p:spPr bwMode="auto">
          <a:xfrm>
            <a:off x="468313" y="3068638"/>
            <a:ext cx="820737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Times New Roman" pitchFamily="18" charset="0"/>
              </a:rPr>
              <a:t>Этап 2 - Внедрения</a:t>
            </a:r>
          </a:p>
        </p:txBody>
      </p:sp>
      <p:sp>
        <p:nvSpPr>
          <p:cNvPr id="17413" name="Rectangle 22"/>
          <p:cNvSpPr>
            <a:spLocks noChangeArrowheads="1"/>
          </p:cNvSpPr>
          <p:nvPr/>
        </p:nvSpPr>
        <p:spPr bwMode="auto">
          <a:xfrm>
            <a:off x="468313" y="4652963"/>
            <a:ext cx="820737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Times New Roman" pitchFamily="18" charset="0"/>
              </a:rPr>
              <a:t>Этап 3 -  Функционирования</a:t>
            </a:r>
          </a:p>
        </p:txBody>
      </p:sp>
      <p:sp>
        <p:nvSpPr>
          <p:cNvPr id="17414" name="Rectangle 23"/>
          <p:cNvSpPr>
            <a:spLocks noChangeArrowheads="1"/>
          </p:cNvSpPr>
          <p:nvPr/>
        </p:nvSpPr>
        <p:spPr bwMode="auto">
          <a:xfrm>
            <a:off x="395288" y="6065838"/>
            <a:ext cx="820737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i="1">
                <a:latin typeface="Times New Roman" pitchFamily="18" charset="0"/>
              </a:rPr>
              <a:t>Этап 4 - Оценка программы</a:t>
            </a:r>
          </a:p>
        </p:txBody>
      </p:sp>
      <p:sp>
        <p:nvSpPr>
          <p:cNvPr id="17415" name="Line 26"/>
          <p:cNvSpPr>
            <a:spLocks noChangeShapeType="1"/>
          </p:cNvSpPr>
          <p:nvPr/>
        </p:nvSpPr>
        <p:spPr bwMode="auto">
          <a:xfrm>
            <a:off x="4500563" y="54451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Line 27"/>
          <p:cNvSpPr>
            <a:spLocks noChangeShapeType="1"/>
          </p:cNvSpPr>
          <p:nvPr/>
        </p:nvSpPr>
        <p:spPr bwMode="auto">
          <a:xfrm>
            <a:off x="4572000" y="40052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Line 28"/>
          <p:cNvSpPr>
            <a:spLocks noChangeShapeType="1"/>
          </p:cNvSpPr>
          <p:nvPr/>
        </p:nvSpPr>
        <p:spPr bwMode="auto">
          <a:xfrm>
            <a:off x="4572000" y="23495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7418" name="Рисунок 7" descr="userpi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Рисунок 6" descr="flag_wr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Этап 1 – Подготовительный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Для реализации программы «Большой Год» необходимо: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1.1. Создать организационный комитет из числа штатных сотрудников компании ООО «</a:t>
            </a:r>
            <a:r>
              <a:rPr lang="ru-RU" sz="2400" dirty="0" err="1" smtClean="0">
                <a:latin typeface="Times New Roman" pitchFamily="18" charset="0"/>
              </a:rPr>
              <a:t>Эмвей</a:t>
            </a:r>
            <a:r>
              <a:rPr lang="ru-RU" sz="2400" dirty="0" smtClean="0">
                <a:latin typeface="Times New Roman" pitchFamily="18" charset="0"/>
              </a:rPr>
              <a:t> Беларусь».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1.2. Определить состав комитета в количестве 4 человек.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1.3. Назначить руководителя программы из числа менеджеров компании.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1.4. Включить в состав комитета программиста.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latin typeface="Times New Roman" pitchFamily="18" charset="0"/>
              </a:rPr>
              <a:t>1.5. Руководителю программы провести делегирование полномочий между членами комитета.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18435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Этап 2 – Внедрение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 Подготовка методического обеспечения (Положение по проведению программы «Большой Год», разработка заданий для волонтеров,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сайта, необходимые документы - бланк).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2.2. Информационно-коммуникационные технологии (разработка страницы программы на сайте компании, организация работы в социальных сетях (Одноклассники, Мой мир,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2.3. Продвижение программы «Большой Год» в Интернете для привлечения целевой аудитории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e-mail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рассылка по учреждениям высшего образования Беларуси, презентация на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19459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Этап 3 – Функционирования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300" dirty="0" smtClean="0">
                <a:latin typeface="Times New Roman" pitchFamily="18" charset="0"/>
              </a:rPr>
              <a:t>3.1. Участники программы проходят электронную регистрацию на сайте компании и получают задание.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300" dirty="0" smtClean="0">
                <a:latin typeface="Times New Roman" pitchFamily="18" charset="0"/>
              </a:rPr>
              <a:t>3.2. Всем зарегистрированным участникам выдаются бланки, где будут ставиться подписи людей, которым помогли наши волонтеры. 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300" dirty="0" smtClean="0">
                <a:latin typeface="Times New Roman" pitchFamily="18" charset="0"/>
              </a:rPr>
              <a:t>3.3. Каждый месяц эти подписи подсчитываются комиссией, которая определяет «Волонтера Месяца» (у кого больше подписей и, соответственно, больше помог тот и побеждает).</a:t>
            </a:r>
            <a:r>
              <a:rPr lang="en-US" sz="2300" dirty="0" smtClean="0">
                <a:latin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</a:rPr>
              <a:t>Победитель месяца получает подарочный комплект продукции компании </a:t>
            </a:r>
            <a:r>
              <a:rPr lang="en-US" sz="2300" dirty="0" smtClean="0">
                <a:latin typeface="Times New Roman" pitchFamily="18" charset="0"/>
              </a:rPr>
              <a:t>Amway</a:t>
            </a:r>
            <a:r>
              <a:rPr lang="ru-RU" sz="2300" dirty="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300" dirty="0" smtClean="0">
                <a:latin typeface="Times New Roman" pitchFamily="18" charset="0"/>
              </a:rPr>
              <a:t>3.4. В конце года комиссия подводит итоги и определяет «Волонтера Года» и ТОП-10 лучших волонтеров. 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300" dirty="0" smtClean="0">
                <a:latin typeface="Times New Roman" pitchFamily="18" charset="0"/>
              </a:rPr>
              <a:t>3.5. ТОП-10 лучших волонтеров получают специальные призы от компании «</a:t>
            </a:r>
            <a:r>
              <a:rPr lang="en-US" sz="2300" dirty="0" smtClean="0">
                <a:latin typeface="Times New Roman" pitchFamily="18" charset="0"/>
              </a:rPr>
              <a:t>Amway</a:t>
            </a:r>
            <a:r>
              <a:rPr lang="ru-RU" sz="2300" dirty="0" smtClean="0">
                <a:latin typeface="Times New Roman" pitchFamily="18" charset="0"/>
              </a:rPr>
              <a:t>».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300" dirty="0" smtClean="0">
                <a:latin typeface="Times New Roman" pitchFamily="18" charset="0"/>
              </a:rPr>
              <a:t>3.6. «Волонтер Года» получает «стипендию </a:t>
            </a:r>
            <a:r>
              <a:rPr lang="en-US" sz="2300" dirty="0" smtClean="0">
                <a:latin typeface="Times New Roman" pitchFamily="18" charset="0"/>
              </a:rPr>
              <a:t>Amway</a:t>
            </a:r>
            <a:r>
              <a:rPr lang="ru-RU" sz="2300" dirty="0" smtClean="0">
                <a:latin typeface="Times New Roman" pitchFamily="18" charset="0"/>
              </a:rPr>
              <a:t>» на один календарный год (т.к. целевая аудитория – студент).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0" y="0"/>
            <a:ext cx="6985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Международная студенческая школа молодых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просветителей «Общественный выбор: связь политики, экономики и культуры», 2014</a:t>
            </a:r>
          </a:p>
        </p:txBody>
      </p:sp>
      <p:pic>
        <p:nvPicPr>
          <p:cNvPr id="20483" name="Рисунок 6" descr="flag_wr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7" descr="userpic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0"/>
            <a:ext cx="9286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377</TotalTime>
  <Words>1108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Поток</vt:lpstr>
      <vt:lpstr>Формула</vt:lpstr>
      <vt:lpstr> Институт предпринимательской деятельности   РАЗРАБОТКА ПРОГРАММЫ КОРПОРАТИВНОГО ВОЛОНТЕРСТВА AMWAY:  КАК СДЕЛАТЬ ЭФФЕКТИВНО  ДЛЯ КОМПАНИИ И ОБЩЕСТВА   Исполнители:  Протько Андрей, Петров Константин Руководитель: Косова Ангелина Леонидовна  Минск, Беларусь</vt:lpstr>
      <vt:lpstr>Слайд 2</vt:lpstr>
      <vt:lpstr>Слайд 3</vt:lpstr>
      <vt:lpstr>Слайд 4</vt:lpstr>
      <vt:lpstr>Слайд 5</vt:lpstr>
      <vt:lpstr>Пошаговая методика реализации  программы «Большой Год»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Finn</dc:creator>
  <cp:lastModifiedBy>kafmm1</cp:lastModifiedBy>
  <cp:revision>75</cp:revision>
  <dcterms:created xsi:type="dcterms:W3CDTF">2013-11-26T17:05:57Z</dcterms:created>
  <dcterms:modified xsi:type="dcterms:W3CDTF">2014-06-11T09:54:13Z</dcterms:modified>
</cp:coreProperties>
</file>